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Lato"/>
      <p:regular r:id="rId13"/>
      <p:bold r:id="rId14"/>
      <p:italic r:id="rId15"/>
      <p:boldItalic r:id="rId16"/>
    </p:embeddedFont>
    <p:embeddedFont>
      <p:font typeface="Roboto Mon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on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Lato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italic.fntdata"/><Relationship Id="rId14" Type="http://schemas.openxmlformats.org/officeDocument/2006/relationships/font" Target="fonts/Lato-bold.fntdata"/><Relationship Id="rId17" Type="http://schemas.openxmlformats.org/officeDocument/2006/relationships/font" Target="fonts/RobotoMono-regular.fntdata"/><Relationship Id="rId16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Mono-italic.fntdata"/><Relationship Id="rId6" Type="http://schemas.openxmlformats.org/officeDocument/2006/relationships/slide" Target="slides/slide1.xml"/><Relationship Id="rId18" Type="http://schemas.openxmlformats.org/officeDocument/2006/relationships/font" Target="fonts/RobotoMon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90c481eab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90c481eab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a90c481ea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a90c481ea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90c481eab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90c481eab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a90c481ea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a90c481ea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a90c481eab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a90c481eab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a90c481eab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a90c481eab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25m2133@iitb.ac.in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931647"/>
            <a:ext cx="9144000" cy="3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CS-744 Course Project Presentation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lang="en" sz="2500">
                <a:solidFill>
                  <a:schemeClr val="dk1"/>
                </a:solidFill>
              </a:rPr>
            </a:br>
            <a:br>
              <a:rPr lang="en" sz="2500">
                <a:solidFill>
                  <a:srgbClr val="674EA7"/>
                </a:solidFill>
              </a:rPr>
            </a:br>
            <a:r>
              <a:rPr b="1" lang="en" sz="261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 Based Key Value Server</a:t>
            </a:r>
            <a:endParaRPr b="1" sz="261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0B539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Neeraj Patel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25m2133@iitb.ac.in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311700" y="331519"/>
            <a:ext cx="8671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20">
                <a:solidFill>
                  <a:srgbClr val="0B5394"/>
                </a:solidFill>
              </a:rPr>
              <a:t>System Architecture</a:t>
            </a:r>
            <a:endParaRPr b="1" sz="3620">
              <a:solidFill>
                <a:srgbClr val="0B5394"/>
              </a:solidFill>
            </a:endParaRPr>
          </a:p>
        </p:txBody>
      </p:sp>
      <p:cxnSp>
        <p:nvCxnSpPr>
          <p:cNvPr id="60" name="Google Shape;60;p14"/>
          <p:cNvCxnSpPr/>
          <p:nvPr/>
        </p:nvCxnSpPr>
        <p:spPr>
          <a:xfrm>
            <a:off x="311700" y="1101270"/>
            <a:ext cx="8754600" cy="51000"/>
          </a:xfrm>
          <a:prstGeom prst="straightConnector1">
            <a:avLst/>
          </a:prstGeom>
          <a:noFill/>
          <a:ln cap="flat" cmpd="sng" w="28575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1" name="Google Shape;61;p14" title="client_serv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2076" y="1152275"/>
            <a:ext cx="6248875" cy="358664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5956075" y="2028475"/>
            <a:ext cx="319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0" y="1152275"/>
            <a:ext cx="3510300" cy="38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rabicPeriod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HTTP Server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lphaLcPeriod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Entry point for client requests.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lphaLcPeriod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Sends requests to cache or DB handler.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rabicPeriod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In-Memory LRU Cache of 1000 entry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lphaLcPeriod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Implemented using un_ordered map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rabicPeriod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MySQL Database</a:t>
            </a:r>
            <a:endParaRPr sz="17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rabicPeriod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Load Generator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lphaLcPeriod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Spawn N clients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AutoNum type="alphaLcPeriod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Choose  Put all /  Popular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/>
        </p:nvSpPr>
        <p:spPr>
          <a:xfrm>
            <a:off x="311700" y="331519"/>
            <a:ext cx="8671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20">
                <a:solidFill>
                  <a:srgbClr val="0B5394"/>
                </a:solidFill>
              </a:rPr>
              <a:t>Development Process</a:t>
            </a:r>
            <a:endParaRPr b="1" sz="3620">
              <a:solidFill>
                <a:srgbClr val="0B5394"/>
              </a:solidFill>
            </a:endParaRPr>
          </a:p>
        </p:txBody>
      </p:sp>
      <p:cxnSp>
        <p:nvCxnSpPr>
          <p:cNvPr id="69" name="Google Shape;69;p15"/>
          <p:cNvCxnSpPr/>
          <p:nvPr/>
        </p:nvCxnSpPr>
        <p:spPr>
          <a:xfrm>
            <a:off x="311700" y="1101270"/>
            <a:ext cx="8754600" cy="51000"/>
          </a:xfrm>
          <a:prstGeom prst="straightConnector1">
            <a:avLst/>
          </a:prstGeom>
          <a:noFill/>
          <a:ln cap="flat" cmpd="sng" w="28575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" name="Google Shape;70;p15"/>
          <p:cNvSpPr txBox="1"/>
          <p:nvPr/>
        </p:nvSpPr>
        <p:spPr>
          <a:xfrm>
            <a:off x="5956075" y="2028475"/>
            <a:ext cx="319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305750" y="1352325"/>
            <a:ext cx="8754600" cy="29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100"/>
              <a:buFont typeface="Lato"/>
              <a:buChar char="●"/>
            </a:pPr>
            <a:r>
              <a:rPr lang="en" sz="21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rPr>
              <a:t>The code written is distributed across files as such:</a:t>
            </a:r>
            <a:endParaRPr sz="2100">
              <a:solidFill>
                <a:srgbClr val="1A1A1A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100"/>
              <a:buFont typeface="Lato"/>
              <a:buChar char="○"/>
            </a:pPr>
            <a:r>
              <a:rPr lang="en" sz="21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rPr>
              <a:t>server.cpp</a:t>
            </a:r>
            <a:endParaRPr sz="2100">
              <a:solidFill>
                <a:srgbClr val="1A1A1A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100"/>
              <a:buFont typeface="Lato"/>
              <a:buChar char="○"/>
            </a:pPr>
            <a:r>
              <a:rPr lang="en" sz="21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rPr>
              <a:t>Load_generator.cpp</a:t>
            </a:r>
            <a:endParaRPr sz="2100">
              <a:solidFill>
                <a:srgbClr val="1A1A1A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100"/>
              <a:buFont typeface="Lato"/>
              <a:buChar char="●"/>
            </a:pPr>
            <a:r>
              <a:rPr lang="en" sz="21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rPr>
              <a:t>Third party tools used: cpp-httplib, pandas, matplotlib, overleaf .</a:t>
            </a:r>
            <a:endParaRPr sz="2100">
              <a:solidFill>
                <a:srgbClr val="1A1A1A"/>
              </a:solidFill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100"/>
              <a:buFont typeface="Lato"/>
              <a:buChar char="●"/>
            </a:pPr>
            <a:r>
              <a:rPr lang="en" sz="21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rPr>
              <a:t>Github link: https://github.com/Striender/DECS_PROJECT.git</a:t>
            </a:r>
            <a:endParaRPr sz="2100">
              <a:solidFill>
                <a:srgbClr val="1A1A1A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311700" y="14019"/>
            <a:ext cx="8671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20">
                <a:solidFill>
                  <a:srgbClr val="0B5394"/>
                </a:solidFill>
              </a:rPr>
              <a:t>Load Generator Design</a:t>
            </a:r>
            <a:endParaRPr b="1" sz="3620">
              <a:solidFill>
                <a:srgbClr val="0B5394"/>
              </a:solidFill>
            </a:endParaRPr>
          </a:p>
        </p:txBody>
      </p:sp>
      <p:cxnSp>
        <p:nvCxnSpPr>
          <p:cNvPr id="77" name="Google Shape;77;p16"/>
          <p:cNvCxnSpPr/>
          <p:nvPr/>
        </p:nvCxnSpPr>
        <p:spPr>
          <a:xfrm>
            <a:off x="311700" y="783770"/>
            <a:ext cx="8754600" cy="51000"/>
          </a:xfrm>
          <a:prstGeom prst="straightConnector1">
            <a:avLst/>
          </a:prstGeom>
          <a:noFill/>
          <a:ln cap="flat" cmpd="sng" w="28575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8" name="Google Shape;78;p16"/>
          <p:cNvSpPr txBox="1"/>
          <p:nvPr/>
        </p:nvSpPr>
        <p:spPr>
          <a:xfrm>
            <a:off x="5956075" y="2028475"/>
            <a:ext cx="319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305750" y="876075"/>
            <a:ext cx="8754600" cy="4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</a:rPr>
              <a:t>Architecture:</a:t>
            </a:r>
            <a:r>
              <a:rPr lang="en" sz="1700">
                <a:solidFill>
                  <a:schemeClr val="dk1"/>
                </a:solidFill>
              </a:rPr>
              <a:t> Multi-threaded C++ client using </a:t>
            </a:r>
            <a:r>
              <a:rPr lang="en" sz="17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httplib</a:t>
            </a:r>
            <a:r>
              <a:rPr lang="en" sz="1700">
                <a:solidFill>
                  <a:schemeClr val="dk1"/>
                </a:solidFill>
              </a:rPr>
              <a:t>; each thread sends continuous requests (GET / PUT / DELETE / POPULAR).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</a:rPr>
              <a:t>Design Type:</a:t>
            </a:r>
            <a:r>
              <a:rPr lang="en" sz="1700">
                <a:solidFill>
                  <a:schemeClr val="dk1"/>
                </a:solidFill>
              </a:rPr>
              <a:t> </a:t>
            </a:r>
            <a:r>
              <a:rPr b="1" lang="en" sz="1700">
                <a:solidFill>
                  <a:schemeClr val="dk1"/>
                </a:solidFill>
              </a:rPr>
              <a:t>Closed-loop</a:t>
            </a:r>
            <a:r>
              <a:rPr lang="en" sz="1700">
                <a:solidFill>
                  <a:schemeClr val="dk1"/>
                </a:solidFill>
              </a:rPr>
              <a:t> — every thread waits for the server's reply before sending the next request.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</a:rPr>
              <a:t>Workload Modes: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i="1" lang="en" sz="1700">
                <a:solidFill>
                  <a:schemeClr val="dk1"/>
                </a:solidFill>
              </a:rPr>
              <a:t>PUT-ALL</a:t>
            </a:r>
            <a:r>
              <a:rPr lang="en" sz="1700">
                <a:solidFill>
                  <a:schemeClr val="dk1"/>
                </a:solidFill>
              </a:rPr>
              <a:t> (create/delete)</a:t>
            </a:r>
            <a:endParaRPr sz="15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i="1" lang="en" sz="1700">
                <a:solidFill>
                  <a:schemeClr val="dk1"/>
                </a:solidFill>
              </a:rPr>
              <a:t>POPULAR</a:t>
            </a:r>
            <a:r>
              <a:rPr lang="en" sz="1700">
                <a:solidFill>
                  <a:schemeClr val="dk1"/>
                </a:solidFill>
              </a:rPr>
              <a:t> (10 hot keys → high cache hit-rate)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</a:rPr>
              <a:t>How lo</a:t>
            </a:r>
            <a:r>
              <a:rPr b="1" lang="en" sz="1700">
                <a:solidFill>
                  <a:schemeClr val="dk1"/>
                </a:solidFill>
              </a:rPr>
              <a:t>a</a:t>
            </a:r>
            <a:r>
              <a:rPr b="1" lang="en" sz="1700">
                <a:solidFill>
                  <a:schemeClr val="dk1"/>
                </a:solidFill>
              </a:rPr>
              <a:t>d was maximized:</a:t>
            </a:r>
            <a:endParaRPr b="1"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Zero think-time between request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Increased thread count until server saturation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Verified client CPU not the bottleneck (via </a:t>
            </a:r>
            <a:r>
              <a:rPr b="1" lang="en" sz="1700">
                <a:solidFill>
                  <a:schemeClr val="dk1"/>
                </a:solidFill>
              </a:rPr>
              <a:t>pidstat -p &lt;pid&gt; &lt;second&gt;</a:t>
            </a:r>
            <a:r>
              <a:rPr lang="en" sz="1700">
                <a:solidFill>
                  <a:schemeClr val="dk1"/>
                </a:solidFill>
              </a:rPr>
              <a:t>)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/>
        </p:nvSpPr>
        <p:spPr>
          <a:xfrm>
            <a:off x="311700" y="331519"/>
            <a:ext cx="8671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20">
                <a:solidFill>
                  <a:srgbClr val="0B5394"/>
                </a:solidFill>
              </a:rPr>
              <a:t>Load Test Setup</a:t>
            </a:r>
            <a:endParaRPr b="1" sz="3620">
              <a:solidFill>
                <a:srgbClr val="0B5394"/>
              </a:solidFill>
            </a:endParaRPr>
          </a:p>
        </p:txBody>
      </p:sp>
      <p:cxnSp>
        <p:nvCxnSpPr>
          <p:cNvPr id="85" name="Google Shape;85;p17"/>
          <p:cNvCxnSpPr/>
          <p:nvPr/>
        </p:nvCxnSpPr>
        <p:spPr>
          <a:xfrm>
            <a:off x="311700" y="1101270"/>
            <a:ext cx="8754600" cy="51000"/>
          </a:xfrm>
          <a:prstGeom prst="straightConnector1">
            <a:avLst/>
          </a:prstGeom>
          <a:noFill/>
          <a:ln cap="flat" cmpd="sng" w="28575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" name="Google Shape;86;p17"/>
          <p:cNvSpPr txBox="1"/>
          <p:nvPr/>
        </p:nvSpPr>
        <p:spPr>
          <a:xfrm>
            <a:off x="5956075" y="2028475"/>
            <a:ext cx="319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7" name="Google Shape;87;p17"/>
          <p:cNvSpPr txBox="1"/>
          <p:nvPr/>
        </p:nvSpPr>
        <p:spPr>
          <a:xfrm>
            <a:off x="305750" y="1281775"/>
            <a:ext cx="8848800" cy="40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Configuration: </a:t>
            </a:r>
            <a:r>
              <a:rPr lang="en" sz="2100">
                <a:solidFill>
                  <a:schemeClr val="dk1"/>
                </a:solidFill>
              </a:rPr>
              <a:t>Load generator process in pinned to CPU core 2,3,4 using taskset to ensure consistent load generation.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Load Level</a:t>
            </a:r>
            <a:r>
              <a:rPr lang="en" sz="2100">
                <a:solidFill>
                  <a:schemeClr val="dk1"/>
                </a:solidFill>
              </a:rPr>
              <a:t>: Increasing no of threads linearly 1,2,3 and so on till i identify saturation points.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Duration</a:t>
            </a:r>
            <a:r>
              <a:rPr lang="en" sz="2100">
                <a:solidFill>
                  <a:schemeClr val="dk1"/>
                </a:solidFill>
              </a:rPr>
              <a:t>: Each experiment run lasted for 5 minutes.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Metrics</a:t>
            </a:r>
            <a:r>
              <a:rPr lang="en" sz="2100">
                <a:solidFill>
                  <a:schemeClr val="dk1"/>
                </a:solidFill>
              </a:rPr>
              <a:t>: Measured Throughput (req/s), Response latency (ms), CPU utilization and disk I/O utilization.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/>
        </p:nvSpPr>
        <p:spPr>
          <a:xfrm>
            <a:off x="236400" y="102219"/>
            <a:ext cx="8671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20">
                <a:solidFill>
                  <a:srgbClr val="0B5394"/>
                </a:solidFill>
              </a:rPr>
              <a:t>Workload - PUT ALL</a:t>
            </a:r>
            <a:endParaRPr b="1" sz="3620">
              <a:solidFill>
                <a:srgbClr val="0B5394"/>
              </a:solidFill>
            </a:endParaRPr>
          </a:p>
        </p:txBody>
      </p:sp>
      <p:cxnSp>
        <p:nvCxnSpPr>
          <p:cNvPr id="93" name="Google Shape;93;p18"/>
          <p:cNvCxnSpPr/>
          <p:nvPr/>
        </p:nvCxnSpPr>
        <p:spPr>
          <a:xfrm>
            <a:off x="311700" y="748495"/>
            <a:ext cx="8754600" cy="51000"/>
          </a:xfrm>
          <a:prstGeom prst="straightConnector1">
            <a:avLst/>
          </a:prstGeom>
          <a:noFill/>
          <a:ln cap="flat" cmpd="sng" w="28575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4" name="Google Shape;94;p18"/>
          <p:cNvSpPr txBox="1"/>
          <p:nvPr/>
        </p:nvSpPr>
        <p:spPr>
          <a:xfrm>
            <a:off x="5956075" y="2028475"/>
            <a:ext cx="319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00" y="812801"/>
            <a:ext cx="4226400" cy="4209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 title="36f00c90-3a0c-4ac1-a621-5cd69eed664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5200" y="959750"/>
            <a:ext cx="4047725" cy="4031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/>
        </p:nvSpPr>
        <p:spPr>
          <a:xfrm>
            <a:off x="236400" y="102219"/>
            <a:ext cx="8671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20">
                <a:solidFill>
                  <a:srgbClr val="0B5394"/>
                </a:solidFill>
              </a:rPr>
              <a:t>Workload - Popular</a:t>
            </a:r>
            <a:endParaRPr b="1" sz="3620">
              <a:solidFill>
                <a:srgbClr val="0B5394"/>
              </a:solidFill>
            </a:endParaRPr>
          </a:p>
        </p:txBody>
      </p:sp>
      <p:cxnSp>
        <p:nvCxnSpPr>
          <p:cNvPr id="102" name="Google Shape;102;p19"/>
          <p:cNvCxnSpPr/>
          <p:nvPr/>
        </p:nvCxnSpPr>
        <p:spPr>
          <a:xfrm>
            <a:off x="311700" y="748495"/>
            <a:ext cx="8754600" cy="51000"/>
          </a:xfrm>
          <a:prstGeom prst="straightConnector1">
            <a:avLst/>
          </a:prstGeom>
          <a:noFill/>
          <a:ln cap="flat" cmpd="sng" w="28575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3" name="Google Shape;103;p19"/>
          <p:cNvSpPr txBox="1"/>
          <p:nvPr/>
        </p:nvSpPr>
        <p:spPr>
          <a:xfrm>
            <a:off x="5956075" y="2028475"/>
            <a:ext cx="319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2931" y="1164575"/>
            <a:ext cx="3817874" cy="380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23961"/>
            <a:ext cx="3963049" cy="3943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